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4" r:id="rId4"/>
    <p:sldId id="285" r:id="rId5"/>
    <p:sldId id="286" r:id="rId6"/>
    <p:sldId id="275" r:id="rId7"/>
    <p:sldId id="276" r:id="rId8"/>
    <p:sldId id="272" r:id="rId9"/>
    <p:sldId id="273" r:id="rId10"/>
    <p:sldId id="280" r:id="rId11"/>
    <p:sldId id="278" r:id="rId12"/>
    <p:sldId id="279" r:id="rId13"/>
    <p:sldId id="277" r:id="rId14"/>
    <p:sldId id="287" r:id="rId15"/>
    <p:sldId id="282" r:id="rId16"/>
    <p:sldId id="271" r:id="rId17"/>
    <p:sldId id="281" r:id="rId18"/>
    <p:sldId id="28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34"/>
    <p:restoredTop sz="94467"/>
  </p:normalViewPr>
  <p:slideViewPr>
    <p:cSldViewPr showGuides="1">
      <p:cViewPr varScale="1">
        <p:scale>
          <a:sx n="73" d="100"/>
          <a:sy n="73" d="100"/>
        </p:scale>
        <p:origin x="160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F22978-F067-4D5C-8170-E127CD2BE017}" type="datetimeFigureOut">
              <a:rPr lang="en-US" smtClean="0"/>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230402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22978-F067-4D5C-8170-E127CD2BE017}" type="datetimeFigureOut">
              <a:rPr lang="en-US" smtClean="0"/>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4100077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22978-F067-4D5C-8170-E127CD2BE017}" type="datetimeFigureOut">
              <a:rPr lang="en-US" smtClean="0"/>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1227099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22978-F067-4D5C-8170-E127CD2BE017}" type="datetimeFigureOut">
              <a:rPr lang="en-US" smtClean="0"/>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145387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F22978-F067-4D5C-8170-E127CD2BE017}" type="datetimeFigureOut">
              <a:rPr lang="en-US" smtClean="0"/>
              <a:t>5/3/19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216392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F22978-F067-4D5C-8170-E127CD2BE017}" type="datetimeFigureOut">
              <a:rPr lang="en-US" smtClean="0"/>
              <a:t>5/3/19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187086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F22978-F067-4D5C-8170-E127CD2BE017}" type="datetimeFigureOut">
              <a:rPr lang="en-US" smtClean="0"/>
              <a:t>5/3/19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30236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F22978-F067-4D5C-8170-E127CD2BE017}" type="datetimeFigureOut">
              <a:rPr lang="en-US" smtClean="0"/>
              <a:t>5/3/19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4204937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F22978-F067-4D5C-8170-E127CD2BE017}" type="datetimeFigureOut">
              <a:rPr lang="en-US" smtClean="0"/>
              <a:t>5/3/19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3396070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22978-F067-4D5C-8170-E127CD2BE017}" type="datetimeFigureOut">
              <a:rPr lang="en-US" smtClean="0"/>
              <a:t>5/3/19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2757767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F22978-F067-4D5C-8170-E127CD2BE017}" type="datetimeFigureOut">
              <a:rPr lang="en-US" smtClean="0"/>
              <a:t>5/3/19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A498A-490C-4637-8001-AAC42DD6D792}" type="slidenum">
              <a:rPr lang="en-US" smtClean="0"/>
              <a:t>‹#›</a:t>
            </a:fld>
            <a:endParaRPr lang="en-US"/>
          </a:p>
        </p:txBody>
      </p:sp>
    </p:spTree>
    <p:extLst>
      <p:ext uri="{BB962C8B-B14F-4D97-AF65-F5344CB8AC3E}">
        <p14:creationId xmlns:p14="http://schemas.microsoft.com/office/powerpoint/2010/main" val="40888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22978-F067-4D5C-8170-E127CD2BE017}" type="datetimeFigureOut">
              <a:rPr lang="en-US" smtClean="0"/>
              <a:t>5/3/19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A498A-490C-4637-8001-AAC42DD6D792}" type="slidenum">
              <a:rPr lang="en-US" smtClean="0"/>
              <a:t>‹#›</a:t>
            </a:fld>
            <a:endParaRPr lang="en-US"/>
          </a:p>
        </p:txBody>
      </p:sp>
    </p:spTree>
    <p:extLst>
      <p:ext uri="{BB962C8B-B14F-4D97-AF65-F5344CB8AC3E}">
        <p14:creationId xmlns:p14="http://schemas.microsoft.com/office/powerpoint/2010/main" val="399569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maps.tnc.org/migrations-in-motion/#6/31.175/-82.02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hattoogariver.org/map/"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mailto:comments-southern-francismarion-sumter-andrewpickens@fs.fed.u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44227"/>
            <a:ext cx="7429500" cy="1470025"/>
          </a:xfrm>
        </p:spPr>
        <p:txBody>
          <a:bodyPr>
            <a:noAutofit/>
          </a:bodyPr>
          <a:lstStyle/>
          <a:p>
            <a:r>
              <a:rPr lang="en-US" sz="4800" b="1" dirty="0">
                <a:ln w="12700">
                  <a:solidFill>
                    <a:schemeClr val="tx1"/>
                  </a:solidFill>
                  <a:prstDash val="solid"/>
                </a:ln>
                <a:solidFill>
                  <a:schemeClr val="bg2">
                    <a:tint val="85000"/>
                    <a:satMod val="155000"/>
                  </a:schemeClr>
                </a:solidFill>
                <a:effectLst>
                  <a:glow rad="139700">
                    <a:schemeClr val="tx1">
                      <a:alpha val="40000"/>
                    </a:schemeClr>
                  </a:glow>
                  <a:innerShdw blurRad="63500" dist="50800" dir="5400000">
                    <a:prstClr val="black">
                      <a:alpha val="50000"/>
                    </a:prstClr>
                  </a:innerShdw>
                </a:effectLst>
                <a:latin typeface="Bookman Old Style" pitchFamily="18" charset="0"/>
              </a:rPr>
              <a:t>White Pine </a:t>
            </a:r>
            <a:br>
              <a:rPr lang="en-US" sz="4800" b="1" dirty="0">
                <a:ln w="12700">
                  <a:solidFill>
                    <a:schemeClr val="tx1"/>
                  </a:solidFill>
                  <a:prstDash val="solid"/>
                </a:ln>
                <a:solidFill>
                  <a:schemeClr val="bg2">
                    <a:tint val="85000"/>
                    <a:satMod val="155000"/>
                  </a:schemeClr>
                </a:solidFill>
                <a:effectLst>
                  <a:glow rad="139700">
                    <a:schemeClr val="tx1">
                      <a:alpha val="40000"/>
                    </a:schemeClr>
                  </a:glow>
                  <a:innerShdw blurRad="63500" dist="50800" dir="5400000">
                    <a:prstClr val="black">
                      <a:alpha val="50000"/>
                    </a:prstClr>
                  </a:innerShdw>
                </a:effectLst>
                <a:latin typeface="Bookman Old Style" pitchFamily="18" charset="0"/>
              </a:rPr>
            </a:br>
            <a:r>
              <a:rPr lang="en-US" sz="4800" b="1" dirty="0">
                <a:ln w="12700">
                  <a:solidFill>
                    <a:schemeClr val="tx1"/>
                  </a:solidFill>
                  <a:prstDash val="solid"/>
                </a:ln>
                <a:solidFill>
                  <a:schemeClr val="bg2">
                    <a:tint val="85000"/>
                    <a:satMod val="155000"/>
                  </a:schemeClr>
                </a:solidFill>
                <a:effectLst>
                  <a:glow rad="139700">
                    <a:schemeClr val="tx1">
                      <a:alpha val="40000"/>
                    </a:schemeClr>
                  </a:glow>
                  <a:innerShdw blurRad="63500" dist="50800" dir="5400000">
                    <a:prstClr val="black">
                      <a:alpha val="50000"/>
                    </a:prstClr>
                  </a:innerShdw>
                </a:effectLst>
                <a:latin typeface="Bookman Old Style" pitchFamily="18" charset="0"/>
              </a:rPr>
              <a:t>Scoping Notice</a:t>
            </a:r>
            <a:br>
              <a:rPr lang="en-US" sz="4800" b="1" dirty="0">
                <a:ln w="12700">
                  <a:solidFill>
                    <a:schemeClr val="tx1"/>
                  </a:solidFill>
                  <a:prstDash val="solid"/>
                </a:ln>
                <a:solidFill>
                  <a:schemeClr val="bg2">
                    <a:tint val="85000"/>
                    <a:satMod val="155000"/>
                  </a:schemeClr>
                </a:solidFill>
                <a:effectLst>
                  <a:glow rad="139700">
                    <a:schemeClr val="tx1">
                      <a:alpha val="40000"/>
                    </a:schemeClr>
                  </a:glow>
                  <a:innerShdw blurRad="63500" dist="50800" dir="5400000">
                    <a:prstClr val="black">
                      <a:alpha val="50000"/>
                    </a:prstClr>
                  </a:innerShdw>
                </a:effectLst>
                <a:latin typeface="Bookman Old Style" pitchFamily="18" charset="0"/>
              </a:rPr>
            </a:br>
            <a:r>
              <a:rPr lang="en-US" b="1" dirty="0">
                <a:ln w="12700">
                  <a:solidFill>
                    <a:schemeClr val="tx1"/>
                  </a:solidFill>
                  <a:prstDash val="solid"/>
                </a:ln>
                <a:solidFill>
                  <a:schemeClr val="bg2">
                    <a:tint val="85000"/>
                    <a:satMod val="155000"/>
                  </a:schemeClr>
                </a:solidFill>
                <a:effectLst>
                  <a:glow rad="139700">
                    <a:schemeClr val="tx1">
                      <a:alpha val="40000"/>
                    </a:schemeClr>
                  </a:glow>
                  <a:innerShdw blurRad="63500" dist="50800" dir="5400000">
                    <a:prstClr val="black">
                      <a:alpha val="50000"/>
                    </a:prstClr>
                  </a:innerShdw>
                </a:effectLst>
                <a:latin typeface="Bookman Old Style" pitchFamily="18" charset="0"/>
              </a:rPr>
              <a:t>Public Meeting</a:t>
            </a:r>
          </a:p>
        </p:txBody>
      </p:sp>
      <p:sp>
        <p:nvSpPr>
          <p:cNvPr id="3" name="Subtitle 2"/>
          <p:cNvSpPr>
            <a:spLocks noGrp="1"/>
          </p:cNvSpPr>
          <p:nvPr>
            <p:ph type="subTitle" idx="1"/>
          </p:nvPr>
        </p:nvSpPr>
        <p:spPr>
          <a:xfrm>
            <a:off x="1371600" y="3886200"/>
            <a:ext cx="6400800" cy="685800"/>
          </a:xfrm>
        </p:spPr>
        <p:txBody>
          <a:bodyPr>
            <a:noAutofit/>
          </a:bodyPr>
          <a:lstStyle/>
          <a:p>
            <a:r>
              <a:rPr lang="en-US" sz="2800" b="1" dirty="0">
                <a:ln w="12700">
                  <a:solidFill>
                    <a:schemeClr val="tx1"/>
                  </a:solidFill>
                  <a:prstDash val="solid"/>
                </a:ln>
                <a:solidFill>
                  <a:schemeClr val="bg2">
                    <a:tint val="85000"/>
                    <a:satMod val="155000"/>
                  </a:schemeClr>
                </a:solidFill>
                <a:effectLst>
                  <a:glow rad="139700">
                    <a:schemeClr val="tx1">
                      <a:alpha val="40000"/>
                    </a:schemeClr>
                  </a:glow>
                  <a:innerShdw blurRad="63500" dist="50800" dir="5400000">
                    <a:prstClr val="black">
                      <a:alpha val="50000"/>
                    </a:prstClr>
                  </a:innerShdw>
                </a:effectLst>
                <a:latin typeface="Bookman Old Style" pitchFamily="18" charset="0"/>
                <a:ea typeface="+mj-ea"/>
                <a:cs typeface="+mj-cs"/>
              </a:rPr>
              <a:t>May 2, 2019</a:t>
            </a:r>
          </a:p>
        </p:txBody>
      </p:sp>
    </p:spTree>
    <p:extLst>
      <p:ext uri="{BB962C8B-B14F-4D97-AF65-F5344CB8AC3E}">
        <p14:creationId xmlns:p14="http://schemas.microsoft.com/office/powerpoint/2010/main" val="3710791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C192E-2FC8-7541-873E-BDCB6DD40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0"/>
            <a:ext cx="5299364" cy="6858000"/>
          </a:xfrm>
          <a:prstGeom prst="rect">
            <a:avLst/>
          </a:prstGeom>
        </p:spPr>
      </p:pic>
      <p:sp>
        <p:nvSpPr>
          <p:cNvPr id="8" name="Title 1">
            <a:extLst>
              <a:ext uri="{FF2B5EF4-FFF2-40B4-BE49-F238E27FC236}">
                <a16:creationId xmlns:a16="http://schemas.microsoft.com/office/drawing/2014/main" id="{90E689B4-C085-6C4E-B85E-DE9965E6E0FA}"/>
              </a:ext>
            </a:extLst>
          </p:cNvPr>
          <p:cNvSpPr>
            <a:spLocks noGrp="1"/>
          </p:cNvSpPr>
          <p:nvPr>
            <p:ph type="title"/>
          </p:nvPr>
        </p:nvSpPr>
        <p:spPr>
          <a:xfrm>
            <a:off x="304800" y="609600"/>
            <a:ext cx="2819400" cy="4953000"/>
          </a:xfrm>
        </p:spPr>
        <p:txBody>
          <a:bodyPr>
            <a:normAutofit fontScale="90000"/>
          </a:bodyPr>
          <a:lstStyle/>
          <a:p>
            <a:pPr algn="l"/>
            <a:r>
              <a:rPr lang="en-US" sz="2800" dirty="0">
                <a:latin typeface="Bookman Old Style" pitchFamily="18" charset="0"/>
              </a:rPr>
              <a:t>Use of Outdated Science</a:t>
            </a:r>
            <a:br>
              <a:rPr lang="en-US" sz="2800" dirty="0">
                <a:latin typeface="Bookman Old Style" pitchFamily="18" charset="0"/>
              </a:rPr>
            </a:br>
            <a:br>
              <a:rPr lang="en-US" sz="2800" dirty="0">
                <a:latin typeface="Bookman Old Style" pitchFamily="18" charset="0"/>
              </a:rPr>
            </a:br>
            <a:r>
              <a:rPr lang="en-US" sz="2400" i="1" dirty="0"/>
              <a:t>Recent studies conducted by scientists at the Forest Service’s Pacific Northwest Research Station suggest that the best way to manage pine plantations is to use thinning harvests, and/or benign neglect. </a:t>
            </a:r>
            <a:br>
              <a:rPr lang="en-US" sz="2800" dirty="0">
                <a:latin typeface="Bookman Old Style" pitchFamily="18" charset="0"/>
              </a:rPr>
            </a:br>
            <a:br>
              <a:rPr lang="en-US" sz="1200" dirty="0">
                <a:latin typeface="Bookman Old Style" pitchFamily="18" charset="0"/>
              </a:rPr>
            </a:br>
            <a:endParaRPr lang="en-US" sz="2800" dirty="0">
              <a:latin typeface="Bookman Old Style" pitchFamily="18" charset="0"/>
            </a:endParaRPr>
          </a:p>
        </p:txBody>
      </p:sp>
    </p:spTree>
    <p:extLst>
      <p:ext uri="{BB962C8B-B14F-4D97-AF65-F5344CB8AC3E}">
        <p14:creationId xmlns:p14="http://schemas.microsoft.com/office/powerpoint/2010/main" val="613827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pPr algn="l"/>
            <a:r>
              <a:rPr lang="en-US" sz="2800" dirty="0">
                <a:latin typeface="Bookman Old Style" pitchFamily="18" charset="0"/>
              </a:rPr>
              <a:t>Chattooga Watershed:  </a:t>
            </a:r>
            <a:br>
              <a:rPr lang="en-US" sz="2800" dirty="0">
                <a:latin typeface="Bookman Old Style" pitchFamily="18" charset="0"/>
              </a:rPr>
            </a:br>
            <a:r>
              <a:rPr lang="en-US" sz="2800" dirty="0">
                <a:latin typeface="Bookman Old Style" pitchFamily="18" charset="0"/>
              </a:rPr>
              <a:t>Biological Diversity Hotspot</a:t>
            </a:r>
          </a:p>
        </p:txBody>
      </p:sp>
      <p:sp>
        <p:nvSpPr>
          <p:cNvPr id="3" name="Content Placeholder 2"/>
          <p:cNvSpPr>
            <a:spLocks noGrp="1"/>
          </p:cNvSpPr>
          <p:nvPr>
            <p:ph idx="1"/>
          </p:nvPr>
        </p:nvSpPr>
        <p:spPr>
          <a:xfrm>
            <a:off x="2743200" y="1143000"/>
            <a:ext cx="3733800" cy="533400"/>
          </a:xfrm>
        </p:spPr>
        <p:txBody>
          <a:bodyPr>
            <a:normAutofit/>
          </a:bodyPr>
          <a:lstStyle/>
          <a:p>
            <a:pPr marL="0" indent="0" algn="ctr">
              <a:buNone/>
            </a:pPr>
            <a:r>
              <a:rPr lang="en-US" sz="2000" dirty="0">
                <a:latin typeface="Bookman Old Style" pitchFamily="18" charset="0"/>
                <a:hlinkClick r:id="rId2"/>
              </a:rPr>
              <a:t>Link: Migrations in Motion</a:t>
            </a:r>
            <a:endParaRPr lang="en-US" sz="2000" dirty="0">
              <a:latin typeface="Bookman Old Style"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166" y="1676400"/>
            <a:ext cx="5828434" cy="4903463"/>
          </a:xfrm>
          <a:prstGeom prst="rect">
            <a:avLst/>
          </a:prstGeom>
        </p:spPr>
      </p:pic>
    </p:spTree>
    <p:extLst>
      <p:ext uri="{BB962C8B-B14F-4D97-AF65-F5344CB8AC3E}">
        <p14:creationId xmlns:p14="http://schemas.microsoft.com/office/powerpoint/2010/main" val="1298243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a:bodyPr>
          <a:lstStyle/>
          <a:p>
            <a:r>
              <a:rPr lang="en-US" sz="2800" u="sng" dirty="0">
                <a:latin typeface="Bookman Old Style" pitchFamily="18" charset="0"/>
              </a:rPr>
              <a:t>Chattooga Conservation Plan</a:t>
            </a:r>
          </a:p>
        </p:txBody>
      </p:sp>
      <p:pic>
        <p:nvPicPr>
          <p:cNvPr id="5" name="Picture 4">
            <a:extLst>
              <a:ext uri="{FF2B5EF4-FFF2-40B4-BE49-F238E27FC236}">
                <a16:creationId xmlns:a16="http://schemas.microsoft.com/office/drawing/2014/main" id="{CDC1C478-2E9C-0D4A-85B4-FBD009B4A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433" y="990600"/>
            <a:ext cx="5329134" cy="5715000"/>
          </a:xfrm>
          <a:prstGeom prst="rect">
            <a:avLst/>
          </a:prstGeom>
        </p:spPr>
      </p:pic>
    </p:spTree>
    <p:extLst>
      <p:ext uri="{BB962C8B-B14F-4D97-AF65-F5344CB8AC3E}">
        <p14:creationId xmlns:p14="http://schemas.microsoft.com/office/powerpoint/2010/main" val="229403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flipH="1">
            <a:off x="308545" y="366881"/>
            <a:ext cx="7921054" cy="807788"/>
          </a:xfrm>
        </p:spPr>
        <p:txBody>
          <a:bodyPr>
            <a:noAutofit/>
          </a:bodyPr>
          <a:lstStyle/>
          <a:p>
            <a:pPr marL="0" indent="0">
              <a:buNone/>
            </a:pPr>
            <a:r>
              <a:rPr lang="en-US" sz="2800" dirty="0">
                <a:latin typeface="Bookman Old Style" panose="02050604050505020204" pitchFamily="18" charset="0"/>
              </a:rPr>
              <a:t>Bailey’s Ecological Land Classification</a:t>
            </a:r>
          </a:p>
        </p:txBody>
      </p:sp>
      <p:pic>
        <p:nvPicPr>
          <p:cNvPr id="4" name="Picture 3">
            <a:extLst>
              <a:ext uri="{FF2B5EF4-FFF2-40B4-BE49-F238E27FC236}">
                <a16:creationId xmlns:a16="http://schemas.microsoft.com/office/drawing/2014/main" id="{7FEEFA33-4A64-4F4C-B1C0-FFAFCD4AC94F}"/>
              </a:ext>
            </a:extLst>
          </p:cNvPr>
          <p:cNvPicPr>
            <a:picLocks noChangeAspect="1"/>
          </p:cNvPicPr>
          <p:nvPr/>
        </p:nvPicPr>
        <p:blipFill>
          <a:blip r:embed="rId2"/>
          <a:stretch>
            <a:fillRect/>
          </a:stretch>
        </p:blipFill>
        <p:spPr>
          <a:xfrm>
            <a:off x="964229" y="1295400"/>
            <a:ext cx="7183064" cy="4616531"/>
          </a:xfrm>
          <a:prstGeom prst="rect">
            <a:avLst/>
          </a:prstGeom>
        </p:spPr>
      </p:pic>
      <p:sp>
        <p:nvSpPr>
          <p:cNvPr id="5" name="Content Placeholder 2">
            <a:extLst>
              <a:ext uri="{FF2B5EF4-FFF2-40B4-BE49-F238E27FC236}">
                <a16:creationId xmlns:a16="http://schemas.microsoft.com/office/drawing/2014/main" id="{B7A757C8-73FD-BD4D-9D3C-B60CC6405A1F}"/>
              </a:ext>
            </a:extLst>
          </p:cNvPr>
          <p:cNvSpPr txBox="1">
            <a:spLocks/>
          </p:cNvSpPr>
          <p:nvPr/>
        </p:nvSpPr>
        <p:spPr>
          <a:xfrm flipH="1">
            <a:off x="936747" y="6030609"/>
            <a:ext cx="7210546" cy="6749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u="sng" dirty="0">
                <a:latin typeface="Bookman Old Style" panose="02050604050505020204" pitchFamily="18" charset="0"/>
              </a:rPr>
              <a:t>M221</a:t>
            </a:r>
            <a:r>
              <a:rPr lang="en-US" sz="1600" dirty="0">
                <a:latin typeface="Bookman Old Style" panose="02050604050505020204" pitchFamily="18" charset="0"/>
              </a:rPr>
              <a:t>: The Chattooga River Watershed lies in the Central Appalachian</a:t>
            </a:r>
          </a:p>
          <a:p>
            <a:pPr marL="0" indent="0">
              <a:buFont typeface="Arial" pitchFamily="34" charset="0"/>
              <a:buNone/>
            </a:pPr>
            <a:r>
              <a:rPr lang="en-US" sz="1600" dirty="0">
                <a:latin typeface="Bookman Old Style" panose="02050604050505020204" pitchFamily="18" charset="0"/>
              </a:rPr>
              <a:t>           Broadleaf Forest</a:t>
            </a:r>
          </a:p>
        </p:txBody>
      </p:sp>
      <p:sp>
        <p:nvSpPr>
          <p:cNvPr id="6" name="Content Placeholder 2">
            <a:extLst>
              <a:ext uri="{FF2B5EF4-FFF2-40B4-BE49-F238E27FC236}">
                <a16:creationId xmlns:a16="http://schemas.microsoft.com/office/drawing/2014/main" id="{22266D07-6ACE-4A49-8DC3-36E0AC32A104}"/>
              </a:ext>
            </a:extLst>
          </p:cNvPr>
          <p:cNvSpPr txBox="1">
            <a:spLocks/>
          </p:cNvSpPr>
          <p:nvPr/>
        </p:nvSpPr>
        <p:spPr>
          <a:xfrm flipH="1">
            <a:off x="308548" y="1295400"/>
            <a:ext cx="3425252" cy="449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latin typeface="Adobe Garamond Pro" panose="02020502060506020403" pitchFamily="18" charset="77"/>
            </a:endParaRPr>
          </a:p>
        </p:txBody>
      </p:sp>
    </p:spTree>
    <p:extLst>
      <p:ext uri="{BB962C8B-B14F-4D97-AF65-F5344CB8AC3E}">
        <p14:creationId xmlns:p14="http://schemas.microsoft.com/office/powerpoint/2010/main" val="1839961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7A757C8-73FD-BD4D-9D3C-B60CC6405A1F}"/>
              </a:ext>
            </a:extLst>
          </p:cNvPr>
          <p:cNvSpPr txBox="1">
            <a:spLocks/>
          </p:cNvSpPr>
          <p:nvPr/>
        </p:nvSpPr>
        <p:spPr>
          <a:xfrm flipH="1">
            <a:off x="685800" y="1905000"/>
            <a:ext cx="7794401" cy="3048000"/>
          </a:xfrm>
          <a:prstGeom prst="rect">
            <a:avLst/>
          </a:prstGeom>
          <a:solidFill>
            <a:schemeClr val="bg1">
              <a:alpha val="55000"/>
            </a:schemeClr>
          </a:solidFill>
          <a:ln w="12700">
            <a:solidFill>
              <a:schemeClr val="tx2"/>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a:latin typeface="Bookman Old Style" panose="02050604050505020204" pitchFamily="18" charset="0"/>
              </a:rPr>
              <a:t>“In making harvest cuts of timber of rotation age, substantial economics in logging costs can be made through use of mechanized equipment, especially in the case of clearcutting, applied fairly uniformly over substantial areas.”</a:t>
            </a:r>
            <a:br>
              <a:rPr lang="en-US" sz="2000" dirty="0">
                <a:latin typeface="Bookman Old Style" panose="02050604050505020204" pitchFamily="18" charset="0"/>
              </a:rPr>
            </a:br>
            <a:endParaRPr lang="en-US" sz="2000" dirty="0">
              <a:latin typeface="Bookman Old Style" panose="02050604050505020204" pitchFamily="18" charset="0"/>
            </a:endParaRPr>
          </a:p>
          <a:p>
            <a:pPr marL="0" indent="0">
              <a:buFont typeface="Arial" pitchFamily="34" charset="0"/>
              <a:buNone/>
            </a:pPr>
            <a:r>
              <a:rPr lang="en-US" sz="2000" i="1" dirty="0">
                <a:latin typeface="Bookman Old Style" panose="02050604050505020204" pitchFamily="18" charset="0"/>
              </a:rPr>
              <a:t>- Forest Management </a:t>
            </a:r>
            <a:r>
              <a:rPr lang="en-US" sz="2000" dirty="0">
                <a:latin typeface="Bookman Old Style" panose="02050604050505020204" pitchFamily="18" charset="0"/>
              </a:rPr>
              <a:t>by Kenneth Davis (Silvicultural methods)</a:t>
            </a:r>
          </a:p>
        </p:txBody>
      </p:sp>
      <p:sp>
        <p:nvSpPr>
          <p:cNvPr id="6" name="Content Placeholder 2">
            <a:extLst>
              <a:ext uri="{FF2B5EF4-FFF2-40B4-BE49-F238E27FC236}">
                <a16:creationId xmlns:a16="http://schemas.microsoft.com/office/drawing/2014/main" id="{22266D07-6ACE-4A49-8DC3-36E0AC32A104}"/>
              </a:ext>
            </a:extLst>
          </p:cNvPr>
          <p:cNvSpPr txBox="1">
            <a:spLocks/>
          </p:cNvSpPr>
          <p:nvPr/>
        </p:nvSpPr>
        <p:spPr>
          <a:xfrm flipH="1">
            <a:off x="308548" y="1295400"/>
            <a:ext cx="3425252" cy="449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600" dirty="0">
              <a:latin typeface="Adobe Garamond Pro" panose="02020502060506020403" pitchFamily="18" charset="77"/>
            </a:endParaRPr>
          </a:p>
        </p:txBody>
      </p:sp>
    </p:spTree>
    <p:extLst>
      <p:ext uri="{BB962C8B-B14F-4D97-AF65-F5344CB8AC3E}">
        <p14:creationId xmlns:p14="http://schemas.microsoft.com/office/powerpoint/2010/main" val="4245006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15962"/>
          </a:xfrm>
        </p:spPr>
        <p:txBody>
          <a:bodyPr>
            <a:normAutofit/>
          </a:bodyPr>
          <a:lstStyle/>
          <a:p>
            <a:r>
              <a:rPr lang="en-US" sz="3200" u="sng" dirty="0">
                <a:latin typeface="Bookman Old Style" pitchFamily="18" charset="0"/>
              </a:rPr>
              <a:t>Sumter Forest Plan Guidelines</a:t>
            </a:r>
          </a:p>
        </p:txBody>
      </p:sp>
      <p:sp>
        <p:nvSpPr>
          <p:cNvPr id="3" name="Content Placeholder 2"/>
          <p:cNvSpPr>
            <a:spLocks noGrp="1"/>
          </p:cNvSpPr>
          <p:nvPr>
            <p:ph idx="1"/>
          </p:nvPr>
        </p:nvSpPr>
        <p:spPr>
          <a:xfrm>
            <a:off x="609600" y="3657600"/>
            <a:ext cx="7924800" cy="685800"/>
          </a:xfrm>
        </p:spPr>
        <p:txBody>
          <a:bodyPr>
            <a:normAutofit/>
          </a:bodyPr>
          <a:lstStyle/>
          <a:p>
            <a:pPr marL="0" indent="0" algn="ctr">
              <a:buNone/>
            </a:pPr>
            <a:r>
              <a:rPr lang="en-US" sz="1600" dirty="0">
                <a:latin typeface="Bookman Old Style" pitchFamily="18" charset="0"/>
              </a:rPr>
              <a:t>Sumter National Forest Land Management Plan, </a:t>
            </a:r>
          </a:p>
          <a:p>
            <a:pPr marL="0" indent="0" algn="ctr">
              <a:buNone/>
            </a:pPr>
            <a:r>
              <a:rPr lang="en-US" sz="1600" dirty="0">
                <a:latin typeface="Bookman Old Style" pitchFamily="18" charset="0"/>
              </a:rPr>
              <a:t>p. 2-17, Goal 18, FW-54</a:t>
            </a:r>
          </a:p>
        </p:txBody>
      </p:sp>
      <p:pic>
        <p:nvPicPr>
          <p:cNvPr id="5" name="Picture 4">
            <a:extLst>
              <a:ext uri="{FF2B5EF4-FFF2-40B4-BE49-F238E27FC236}">
                <a16:creationId xmlns:a16="http://schemas.microsoft.com/office/drawing/2014/main" id="{07049E42-D481-3D42-B53F-D9ECD4C4B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209800"/>
            <a:ext cx="4495800" cy="1159294"/>
          </a:xfrm>
          <a:prstGeom prst="rect">
            <a:avLst/>
          </a:prstGeom>
        </p:spPr>
      </p:pic>
    </p:spTree>
    <p:extLst>
      <p:ext uri="{BB962C8B-B14F-4D97-AF65-F5344CB8AC3E}">
        <p14:creationId xmlns:p14="http://schemas.microsoft.com/office/powerpoint/2010/main" val="718662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0" y="457200"/>
            <a:ext cx="3352800" cy="715962"/>
          </a:xfrm>
        </p:spPr>
        <p:txBody>
          <a:bodyPr>
            <a:normAutofit/>
          </a:bodyPr>
          <a:lstStyle/>
          <a:p>
            <a:pPr algn="l"/>
            <a:r>
              <a:rPr lang="en-US" sz="3200" dirty="0">
                <a:latin typeface="Bookman Old Style" pitchFamily="18" charset="0"/>
              </a:rPr>
              <a:t>Interactive Map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594" y="1752600"/>
            <a:ext cx="4832812" cy="4694903"/>
          </a:xfrm>
          <a:prstGeom prst="rect">
            <a:avLst/>
          </a:prstGeom>
          <a:ln>
            <a:solidFill>
              <a:schemeClr val="tx1"/>
            </a:solidFill>
          </a:ln>
        </p:spPr>
      </p:pic>
      <p:sp>
        <p:nvSpPr>
          <p:cNvPr id="3" name="Content Placeholder 2"/>
          <p:cNvSpPr>
            <a:spLocks noGrp="1"/>
          </p:cNvSpPr>
          <p:nvPr>
            <p:ph idx="1"/>
          </p:nvPr>
        </p:nvSpPr>
        <p:spPr>
          <a:xfrm>
            <a:off x="2628900" y="1325562"/>
            <a:ext cx="4000500" cy="427038"/>
          </a:xfrm>
        </p:spPr>
        <p:txBody>
          <a:bodyPr>
            <a:noAutofit/>
          </a:bodyPr>
          <a:lstStyle/>
          <a:p>
            <a:pPr marL="0" indent="0" algn="ctr">
              <a:buNone/>
            </a:pPr>
            <a:r>
              <a:rPr lang="en-US" sz="1600" dirty="0">
                <a:latin typeface="Bookman Old Style" panose="02050604050505020204" pitchFamily="18" charset="0"/>
                <a:hlinkClick r:id="rId3"/>
              </a:rPr>
              <a:t>Link: CHATTOOGARIVER.ORG/MAP</a:t>
            </a:r>
            <a:endParaRPr lang="en-US" sz="1600" dirty="0">
              <a:latin typeface="Bookman Old Style" panose="02050604050505020204" pitchFamily="18" charset="0"/>
            </a:endParaRPr>
          </a:p>
        </p:txBody>
      </p:sp>
    </p:spTree>
    <p:extLst>
      <p:ext uri="{BB962C8B-B14F-4D97-AF65-F5344CB8AC3E}">
        <p14:creationId xmlns:p14="http://schemas.microsoft.com/office/powerpoint/2010/main" val="3670661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15962"/>
          </a:xfrm>
        </p:spPr>
        <p:txBody>
          <a:bodyPr>
            <a:normAutofit/>
          </a:bodyPr>
          <a:lstStyle/>
          <a:p>
            <a:r>
              <a:rPr lang="en-US" sz="3200" dirty="0">
                <a:latin typeface="Bookman Old Style" pitchFamily="18" charset="0"/>
              </a:rPr>
              <a:t>Our Recommendations</a:t>
            </a:r>
          </a:p>
        </p:txBody>
      </p:sp>
      <p:sp>
        <p:nvSpPr>
          <p:cNvPr id="3" name="Content Placeholder 2"/>
          <p:cNvSpPr>
            <a:spLocks noGrp="1"/>
          </p:cNvSpPr>
          <p:nvPr>
            <p:ph idx="1"/>
          </p:nvPr>
        </p:nvSpPr>
        <p:spPr>
          <a:xfrm>
            <a:off x="457200" y="1371600"/>
            <a:ext cx="8229600" cy="4343400"/>
          </a:xfrm>
          <a:solidFill>
            <a:schemeClr val="bg1">
              <a:alpha val="55000"/>
            </a:schemeClr>
          </a:solidFill>
          <a:ln w="12700">
            <a:solidFill>
              <a:schemeClr val="tx2"/>
            </a:solidFill>
          </a:ln>
        </p:spPr>
        <p:txBody>
          <a:bodyPr anchor="ctr">
            <a:normAutofit/>
          </a:bodyPr>
          <a:lstStyle/>
          <a:p>
            <a:r>
              <a:rPr lang="en-US" sz="2000" b="1" dirty="0">
                <a:latin typeface="Bookman Old Style" pitchFamily="18" charset="0"/>
              </a:rPr>
              <a:t>Thinning</a:t>
            </a:r>
          </a:p>
          <a:p>
            <a:pPr lvl="1"/>
            <a:r>
              <a:rPr lang="en-US" sz="1800" dirty="0">
                <a:latin typeface="Bookman Old Style" pitchFamily="18" charset="0"/>
              </a:rPr>
              <a:t>Can accelerate native forest regeneration </a:t>
            </a:r>
          </a:p>
          <a:p>
            <a:pPr lvl="1"/>
            <a:r>
              <a:rPr lang="en-US" sz="1800" dirty="0">
                <a:latin typeface="Bookman Old Style" pitchFamily="18" charset="0"/>
              </a:rPr>
              <a:t>Where: Only locations where roads already exist and where critical habitat would not be harmed</a:t>
            </a:r>
            <a:br>
              <a:rPr lang="en-US" sz="1800" dirty="0">
                <a:latin typeface="Bookman Old Style" pitchFamily="18" charset="0"/>
              </a:rPr>
            </a:br>
            <a:endParaRPr lang="en-US" sz="1800" dirty="0">
              <a:latin typeface="Bookman Old Style" pitchFamily="18" charset="0"/>
            </a:endParaRPr>
          </a:p>
          <a:p>
            <a:r>
              <a:rPr lang="en-US" sz="2000" b="1" dirty="0">
                <a:latin typeface="Bookman Old Style" pitchFamily="18" charset="0"/>
              </a:rPr>
              <a:t>Benign neglect</a:t>
            </a:r>
          </a:p>
          <a:p>
            <a:pPr lvl="1"/>
            <a:r>
              <a:rPr lang="en-US" sz="1800" dirty="0">
                <a:latin typeface="Bookman Old Style" pitchFamily="18" charset="0"/>
              </a:rPr>
              <a:t>Leave the trees alone and let nature heal itself</a:t>
            </a:r>
          </a:p>
          <a:p>
            <a:pPr lvl="1"/>
            <a:r>
              <a:rPr lang="en-US" sz="1800" dirty="0">
                <a:latin typeface="Bookman Old Style" pitchFamily="18" charset="0"/>
              </a:rPr>
              <a:t>Where: Areas near old growth and near the Chattooga Wild &amp; Scenic Corridor; areas with steep slopes; areas that would require extreme and/or damaging road-building.</a:t>
            </a:r>
          </a:p>
          <a:p>
            <a:pPr lvl="1"/>
            <a:r>
              <a:rPr lang="en-US" sz="1800" dirty="0">
                <a:latin typeface="Bookman Old Style" pitchFamily="18" charset="0"/>
              </a:rPr>
              <a:t>John Mountain at Swafford Creek, Sandy Ford, and Round Mountain should be amended; </a:t>
            </a:r>
            <a:r>
              <a:rPr lang="en-US" sz="1800">
                <a:latin typeface="Bookman Old Style" pitchFamily="18" charset="0"/>
              </a:rPr>
              <a:t>potentially other areas as well.</a:t>
            </a:r>
            <a:endParaRPr lang="en-US" sz="1800" dirty="0">
              <a:latin typeface="Bookman Old Style" pitchFamily="18" charset="0"/>
            </a:endParaRPr>
          </a:p>
        </p:txBody>
      </p:sp>
    </p:spTree>
    <p:extLst>
      <p:ext uri="{BB962C8B-B14F-4D97-AF65-F5344CB8AC3E}">
        <p14:creationId xmlns:p14="http://schemas.microsoft.com/office/powerpoint/2010/main" val="1992405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l"/>
            <a:r>
              <a:rPr lang="en-US" sz="2800" u="sng" dirty="0">
                <a:latin typeface="Bookman Old Style" pitchFamily="18" charset="0"/>
              </a:rPr>
              <a:t>How to Get Involved</a:t>
            </a:r>
          </a:p>
        </p:txBody>
      </p:sp>
      <p:sp>
        <p:nvSpPr>
          <p:cNvPr id="3" name="Content Placeholder 2"/>
          <p:cNvSpPr>
            <a:spLocks noGrp="1"/>
          </p:cNvSpPr>
          <p:nvPr>
            <p:ph idx="1"/>
          </p:nvPr>
        </p:nvSpPr>
        <p:spPr>
          <a:xfrm>
            <a:off x="485931" y="2743200"/>
            <a:ext cx="8229600" cy="3200400"/>
          </a:xfrm>
          <a:solidFill>
            <a:schemeClr val="bg1">
              <a:alpha val="55000"/>
            </a:schemeClr>
          </a:solidFill>
          <a:ln>
            <a:solidFill>
              <a:schemeClr val="tx2"/>
            </a:solidFill>
          </a:ln>
        </p:spPr>
        <p:txBody>
          <a:bodyPr anchor="ctr">
            <a:normAutofit/>
          </a:bodyPr>
          <a:lstStyle/>
          <a:p>
            <a:pPr marL="0" indent="0">
              <a:buNone/>
            </a:pPr>
            <a:r>
              <a:rPr lang="en-US" sz="2000" dirty="0">
                <a:latin typeface="Bookman Old Style" panose="02050604050505020204" pitchFamily="18" charset="0"/>
              </a:rPr>
              <a:t>Email: </a:t>
            </a:r>
            <a:r>
              <a:rPr lang="en-US" sz="2000" dirty="0">
                <a:solidFill>
                  <a:schemeClr val="tx2">
                    <a:lumMod val="75000"/>
                  </a:schemeClr>
                </a:solidFill>
                <a:latin typeface="Bookman Old Style" panose="02050604050505020204" pitchFamily="18" charset="0"/>
                <a:hlinkClick r:id="rId2">
                  <a:extLst>
                    <a:ext uri="{A12FA001-AC4F-418D-AE19-62706E023703}">
                      <ahyp:hlinkClr xmlns:ahyp="http://schemas.microsoft.com/office/drawing/2018/hyperlinkcolor" val="tx"/>
                    </a:ext>
                  </a:extLst>
                </a:hlinkClick>
              </a:rPr>
              <a:t>comments-southern-francismarion-sumter-andrewpickens@fs.fed.us</a:t>
            </a:r>
            <a:endParaRPr lang="en-US" sz="2000" dirty="0">
              <a:solidFill>
                <a:schemeClr val="tx2">
                  <a:lumMod val="75000"/>
                </a:schemeClr>
              </a:solidFill>
              <a:latin typeface="Bookman Old Style" panose="02050604050505020204" pitchFamily="18" charset="0"/>
            </a:endParaRPr>
          </a:p>
          <a:p>
            <a:pPr marL="0" indent="0">
              <a:buNone/>
            </a:pPr>
            <a:endParaRPr lang="en-US" sz="2000" i="1" dirty="0">
              <a:solidFill>
                <a:schemeClr val="tx2">
                  <a:lumMod val="75000"/>
                </a:schemeClr>
              </a:solidFill>
              <a:latin typeface="Bookman Old Style" panose="02050604050505020204" pitchFamily="18" charset="0"/>
            </a:endParaRPr>
          </a:p>
          <a:p>
            <a:pPr marL="693738" indent="-693738">
              <a:buNone/>
            </a:pPr>
            <a:r>
              <a:rPr lang="en-US" sz="2000" dirty="0">
                <a:latin typeface="Bookman Old Style" panose="02050604050505020204" pitchFamily="18" charset="0"/>
              </a:rPr>
              <a:t>Mail: </a:t>
            </a:r>
            <a:r>
              <a:rPr lang="en-US" sz="2000" dirty="0">
                <a:solidFill>
                  <a:schemeClr val="tx2">
                    <a:lumMod val="75000"/>
                  </a:schemeClr>
                </a:solidFill>
                <a:latin typeface="Bookman Old Style" panose="02050604050505020204" pitchFamily="18" charset="0"/>
              </a:rPr>
              <a:t>District Ranger</a:t>
            </a:r>
            <a:br>
              <a:rPr lang="en-US" sz="2000" dirty="0">
                <a:solidFill>
                  <a:schemeClr val="tx2">
                    <a:lumMod val="75000"/>
                  </a:schemeClr>
                </a:solidFill>
                <a:latin typeface="Bookman Old Style" panose="02050604050505020204" pitchFamily="18" charset="0"/>
              </a:rPr>
            </a:br>
            <a:r>
              <a:rPr lang="en-US" sz="2000" dirty="0">
                <a:solidFill>
                  <a:schemeClr val="tx2">
                    <a:lumMod val="75000"/>
                  </a:schemeClr>
                </a:solidFill>
                <a:latin typeface="Bookman Old Style" panose="02050604050505020204" pitchFamily="18" charset="0"/>
              </a:rPr>
              <a:t>112 Andrew Pickens Circle</a:t>
            </a:r>
            <a:br>
              <a:rPr lang="en-US" sz="2000" dirty="0">
                <a:solidFill>
                  <a:schemeClr val="tx2">
                    <a:lumMod val="75000"/>
                  </a:schemeClr>
                </a:solidFill>
                <a:latin typeface="Bookman Old Style" panose="02050604050505020204" pitchFamily="18" charset="0"/>
              </a:rPr>
            </a:br>
            <a:r>
              <a:rPr lang="en-US" sz="2000" dirty="0">
                <a:solidFill>
                  <a:schemeClr val="tx2">
                    <a:lumMod val="75000"/>
                  </a:schemeClr>
                </a:solidFill>
                <a:latin typeface="Bookman Old Style" panose="02050604050505020204" pitchFamily="18" charset="0"/>
              </a:rPr>
              <a:t>Mountain Rest, SC 29664</a:t>
            </a:r>
          </a:p>
          <a:p>
            <a:pPr marL="693738" indent="-693738">
              <a:buNone/>
            </a:pPr>
            <a:endParaRPr lang="en-US" sz="2000" dirty="0">
              <a:solidFill>
                <a:schemeClr val="tx2">
                  <a:lumMod val="75000"/>
                </a:schemeClr>
              </a:solidFill>
              <a:latin typeface="Bookman Old Style" panose="02050604050505020204" pitchFamily="18" charset="0"/>
            </a:endParaRPr>
          </a:p>
          <a:p>
            <a:pPr marL="693738" indent="-693738" algn="ctr">
              <a:buNone/>
            </a:pPr>
            <a:r>
              <a:rPr lang="en-US" sz="2000" b="1" dirty="0">
                <a:solidFill>
                  <a:srgbClr val="C00000"/>
                </a:solidFill>
                <a:latin typeface="Bookman Old Style" panose="02050604050505020204" pitchFamily="18" charset="0"/>
              </a:rPr>
              <a:t>Submit comments by May 8</a:t>
            </a:r>
            <a:r>
              <a:rPr lang="en-US" sz="2000" b="1" baseline="30000" dirty="0">
                <a:solidFill>
                  <a:srgbClr val="C00000"/>
                </a:solidFill>
                <a:latin typeface="Bookman Old Style" panose="02050604050505020204" pitchFamily="18" charset="0"/>
              </a:rPr>
              <a:t>th</a:t>
            </a:r>
            <a:r>
              <a:rPr lang="en-US" sz="2000" b="1" dirty="0">
                <a:solidFill>
                  <a:srgbClr val="C00000"/>
                </a:solidFill>
                <a:latin typeface="Bookman Old Style" panose="02050604050505020204" pitchFamily="18" charset="0"/>
              </a:rPr>
              <a:t>, 2019</a:t>
            </a:r>
            <a:endParaRPr lang="en-US" sz="2000" b="1" dirty="0">
              <a:latin typeface="Bookman Old Style" panose="02050604050505020204" pitchFamily="18" charset="0"/>
            </a:endParaRPr>
          </a:p>
        </p:txBody>
      </p:sp>
      <p:sp>
        <p:nvSpPr>
          <p:cNvPr id="4" name="Content Placeholder 2">
            <a:extLst>
              <a:ext uri="{FF2B5EF4-FFF2-40B4-BE49-F238E27FC236}">
                <a16:creationId xmlns:a16="http://schemas.microsoft.com/office/drawing/2014/main" id="{EB4ACCCC-FA8F-1F42-AD1A-C7D9C908DF44}"/>
              </a:ext>
            </a:extLst>
          </p:cNvPr>
          <p:cNvSpPr txBox="1">
            <a:spLocks/>
          </p:cNvSpPr>
          <p:nvPr/>
        </p:nvSpPr>
        <p:spPr>
          <a:xfrm>
            <a:off x="485931" y="1458778"/>
            <a:ext cx="8229600" cy="662781"/>
          </a:xfrm>
          <a:prstGeom prst="rect">
            <a:avLst/>
          </a:prstGeom>
          <a:solidFill>
            <a:schemeClr val="bg1">
              <a:alpha val="55000"/>
            </a:schemeClr>
          </a:solidFill>
          <a:ln>
            <a:solidFill>
              <a:schemeClr val="tx2"/>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i="1" dirty="0">
                <a:latin typeface="Bookman Old Style" panose="02050604050505020204" pitchFamily="18" charset="0"/>
              </a:rPr>
              <a:t>The public owns our national forests</a:t>
            </a:r>
          </a:p>
        </p:txBody>
      </p:sp>
    </p:spTree>
    <p:extLst>
      <p:ext uri="{BB962C8B-B14F-4D97-AF65-F5344CB8AC3E}">
        <p14:creationId xmlns:p14="http://schemas.microsoft.com/office/powerpoint/2010/main" val="3189610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u="sng" dirty="0">
                <a:latin typeface="Bookman Old Style" pitchFamily="18" charset="0"/>
              </a:rPr>
              <a:t>Chattooga Conservancy</a:t>
            </a:r>
          </a:p>
        </p:txBody>
      </p:sp>
      <p:sp>
        <p:nvSpPr>
          <p:cNvPr id="3" name="Content Placeholder 2"/>
          <p:cNvSpPr>
            <a:spLocks noGrp="1"/>
          </p:cNvSpPr>
          <p:nvPr>
            <p:ph idx="1"/>
          </p:nvPr>
        </p:nvSpPr>
        <p:spPr>
          <a:xfrm>
            <a:off x="523568" y="3048000"/>
            <a:ext cx="4038600" cy="2819400"/>
          </a:xfrm>
        </p:spPr>
        <p:txBody>
          <a:bodyPr>
            <a:normAutofit/>
          </a:bodyPr>
          <a:lstStyle/>
          <a:p>
            <a:pPr marL="0" indent="0">
              <a:buNone/>
            </a:pPr>
            <a:r>
              <a:rPr lang="en-US" sz="1600" dirty="0">
                <a:latin typeface="Adobe Garamond Pro" pitchFamily="18" charset="0"/>
              </a:rPr>
              <a:t>Our mission is to…</a:t>
            </a:r>
          </a:p>
          <a:p>
            <a:pPr>
              <a:buClr>
                <a:schemeClr val="accent3">
                  <a:lumMod val="75000"/>
                </a:schemeClr>
              </a:buClr>
              <a:buFont typeface="Symbol" pitchFamily="18" charset="2"/>
              <a:buChar char="¨"/>
            </a:pPr>
            <a:r>
              <a:rPr lang="en-US" sz="1600" dirty="0">
                <a:latin typeface="Adobe Garamond Pro" pitchFamily="18" charset="0"/>
              </a:rPr>
              <a:t>Protect, promote, and restore the natural ecological integrity of the Chattooga River watershed ecosystems;</a:t>
            </a:r>
          </a:p>
          <a:p>
            <a:pPr>
              <a:buClr>
                <a:schemeClr val="accent3">
                  <a:lumMod val="75000"/>
                </a:schemeClr>
              </a:buClr>
              <a:buFont typeface="Symbol" pitchFamily="18" charset="2"/>
              <a:buChar char="¨"/>
            </a:pPr>
            <a:r>
              <a:rPr lang="en-US" sz="1600" dirty="0">
                <a:latin typeface="Adobe Garamond Pro" pitchFamily="18" charset="0"/>
              </a:rPr>
              <a:t>Ensure the viability of native species in harmony with the need for a healthy human environment; and</a:t>
            </a:r>
          </a:p>
          <a:p>
            <a:pPr>
              <a:buClr>
                <a:schemeClr val="accent3">
                  <a:lumMod val="75000"/>
                </a:schemeClr>
              </a:buClr>
              <a:buFont typeface="Symbol" pitchFamily="18" charset="2"/>
              <a:buChar char="¨"/>
            </a:pPr>
            <a:r>
              <a:rPr lang="en-US" sz="1600" dirty="0">
                <a:latin typeface="Adobe Garamond Pro" pitchFamily="18" charset="0"/>
              </a:rPr>
              <a:t>Educate and empower communities to practice good stewardship on public and private lands</a:t>
            </a:r>
          </a:p>
        </p:txBody>
      </p:sp>
      <p:sp>
        <p:nvSpPr>
          <p:cNvPr id="4" name="Content Placeholder 2"/>
          <p:cNvSpPr txBox="1">
            <a:spLocks/>
          </p:cNvSpPr>
          <p:nvPr/>
        </p:nvSpPr>
        <p:spPr>
          <a:xfrm>
            <a:off x="4584290" y="1219200"/>
            <a:ext cx="40386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a:latin typeface="Adobe Garamond Pro" pitchFamily="18" charset="0"/>
              </a:rPr>
              <a:t>Goals:</a:t>
            </a:r>
          </a:p>
          <a:p>
            <a:pPr>
              <a:buClr>
                <a:schemeClr val="accent4">
                  <a:lumMod val="75000"/>
                </a:schemeClr>
              </a:buClr>
              <a:buFont typeface="Symbol" pitchFamily="18" charset="2"/>
              <a:buChar char="¨"/>
            </a:pPr>
            <a:r>
              <a:rPr lang="en-US" sz="1600" b="1" dirty="0">
                <a:latin typeface="Adobe Garamond Pro" pitchFamily="18" charset="0"/>
              </a:rPr>
              <a:t>Monitor the U.S. Forest Service’s management of national forest lands in the Chattooga watershed</a:t>
            </a:r>
          </a:p>
          <a:p>
            <a:pPr>
              <a:buClr>
                <a:schemeClr val="accent4">
                  <a:lumMod val="75000"/>
                </a:schemeClr>
              </a:buClr>
              <a:buFont typeface="Symbol" pitchFamily="18" charset="2"/>
              <a:buChar char="¨"/>
            </a:pPr>
            <a:r>
              <a:rPr lang="en-US" sz="1600" b="1" dirty="0">
                <a:latin typeface="Adobe Garamond Pro" pitchFamily="18" charset="0"/>
              </a:rPr>
              <a:t>Educate the public</a:t>
            </a:r>
          </a:p>
          <a:p>
            <a:pPr>
              <a:buClr>
                <a:schemeClr val="accent4">
                  <a:lumMod val="75000"/>
                </a:schemeClr>
              </a:buClr>
              <a:buFont typeface="Symbol" pitchFamily="18" charset="2"/>
              <a:buChar char="¨"/>
            </a:pPr>
            <a:r>
              <a:rPr lang="en-US" sz="1600" b="1" dirty="0">
                <a:latin typeface="Adobe Garamond Pro" pitchFamily="18" charset="0"/>
              </a:rPr>
              <a:t>Promote public choice based on credible scientific information</a:t>
            </a:r>
          </a:p>
          <a:p>
            <a:pPr>
              <a:buClr>
                <a:schemeClr val="accent4">
                  <a:lumMod val="75000"/>
                </a:schemeClr>
              </a:buClr>
              <a:buFont typeface="Symbol" pitchFamily="18" charset="2"/>
              <a:buChar char="¨"/>
            </a:pPr>
            <a:r>
              <a:rPr lang="en-US" sz="1600" b="1" dirty="0">
                <a:latin typeface="Adobe Garamond Pro" pitchFamily="18" charset="0"/>
              </a:rPr>
              <a:t>Work cooperatively to develop a sound ecosystem initiative for the watershed</a:t>
            </a:r>
          </a:p>
          <a:p>
            <a:pPr>
              <a:buClr>
                <a:schemeClr val="accent4">
                  <a:lumMod val="75000"/>
                </a:schemeClr>
              </a:buClr>
              <a:buFont typeface="Symbol" pitchFamily="18" charset="2"/>
              <a:buChar char="¨"/>
            </a:pPr>
            <a:r>
              <a:rPr lang="en-US" sz="1600" dirty="0">
                <a:latin typeface="Adobe Garamond Pro" pitchFamily="18" charset="0"/>
              </a:rPr>
              <a:t>Promote public land acquisition by the Forest Service within the watershed</a:t>
            </a:r>
          </a:p>
          <a:p>
            <a:pPr>
              <a:buClr>
                <a:schemeClr val="accent4">
                  <a:lumMod val="75000"/>
                </a:schemeClr>
              </a:buClr>
              <a:buFont typeface="Symbol" pitchFamily="18" charset="2"/>
              <a:buChar char="¨"/>
            </a:pPr>
            <a:r>
              <a:rPr lang="en-US" sz="1600" b="1" dirty="0">
                <a:latin typeface="Adobe Garamond Pro" pitchFamily="18" charset="0"/>
              </a:rPr>
              <a:t>Protect remaining old growth and </a:t>
            </a:r>
            <a:r>
              <a:rPr lang="en-US" sz="1600" b="1" dirty="0" err="1">
                <a:latin typeface="Adobe Garamond Pro" pitchFamily="18" charset="0"/>
              </a:rPr>
              <a:t>roadless</a:t>
            </a:r>
            <a:r>
              <a:rPr lang="en-US" sz="1600" b="1" dirty="0">
                <a:latin typeface="Adobe Garamond Pro" pitchFamily="18" charset="0"/>
              </a:rPr>
              <a:t> areas</a:t>
            </a:r>
          </a:p>
          <a:p>
            <a:pPr>
              <a:buClr>
                <a:schemeClr val="accent4">
                  <a:lumMod val="75000"/>
                </a:schemeClr>
              </a:buClr>
              <a:buFont typeface="Symbol" pitchFamily="18" charset="2"/>
              <a:buChar char="¨"/>
            </a:pPr>
            <a:r>
              <a:rPr lang="en-US" sz="1600" dirty="0">
                <a:latin typeface="Adobe Garamond Pro" pitchFamily="18" charset="0"/>
              </a:rPr>
              <a:t>Promote sustainable communities</a:t>
            </a:r>
          </a:p>
          <a:p>
            <a:pPr>
              <a:buClr>
                <a:schemeClr val="accent4">
                  <a:lumMod val="75000"/>
                </a:schemeClr>
              </a:buClr>
              <a:buFont typeface="Symbol" pitchFamily="18" charset="2"/>
              <a:buChar char="¨"/>
            </a:pPr>
            <a:r>
              <a:rPr lang="en-US" sz="1600" dirty="0">
                <a:latin typeface="Adobe Garamond Pro" pitchFamily="18" charset="0"/>
              </a:rPr>
              <a:t>Promote conservation by honoring cultural heritage</a:t>
            </a:r>
          </a:p>
        </p:txBody>
      </p:sp>
      <p:pic>
        <p:nvPicPr>
          <p:cNvPr id="6" name="Picture 5"/>
          <p:cNvPicPr>
            <a:picLocks noChangeAspect="1"/>
          </p:cNvPicPr>
          <p:nvPr/>
        </p:nvPicPr>
        <p:blipFill>
          <a:blip r:embed="rId2" cstate="print">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447800" y="1219200"/>
            <a:ext cx="1737192" cy="1739629"/>
          </a:xfrm>
          <a:prstGeom prst="rect">
            <a:avLst/>
          </a:prstGeom>
        </p:spPr>
      </p:pic>
    </p:spTree>
    <p:extLst>
      <p:ext uri="{BB962C8B-B14F-4D97-AF65-F5344CB8AC3E}">
        <p14:creationId xmlns:p14="http://schemas.microsoft.com/office/powerpoint/2010/main" val="3649807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1E8287A-8148-9C42-A5F5-90B1FA33165A}"/>
              </a:ext>
            </a:extLst>
          </p:cNvPr>
          <p:cNvSpPr txBox="1">
            <a:spLocks/>
          </p:cNvSpPr>
          <p:nvPr/>
        </p:nvSpPr>
        <p:spPr>
          <a:xfrm>
            <a:off x="457200" y="274638"/>
            <a:ext cx="8229600" cy="7159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a:latin typeface="Bookman Old Style" pitchFamily="18" charset="0"/>
              </a:rPr>
              <a:t>Scoping Notice: Overview</a:t>
            </a:r>
            <a:endParaRPr lang="en-US" sz="3200" dirty="0">
              <a:latin typeface="Bookman Old Style" pitchFamily="18" charset="0"/>
            </a:endParaRPr>
          </a:p>
        </p:txBody>
      </p:sp>
      <p:sp>
        <p:nvSpPr>
          <p:cNvPr id="8" name="Rectangle 7">
            <a:extLst>
              <a:ext uri="{FF2B5EF4-FFF2-40B4-BE49-F238E27FC236}">
                <a16:creationId xmlns:a16="http://schemas.microsoft.com/office/drawing/2014/main" id="{33DB2C09-3D2F-6E40-BDB4-9506CD639104}"/>
              </a:ext>
            </a:extLst>
          </p:cNvPr>
          <p:cNvSpPr/>
          <p:nvPr/>
        </p:nvSpPr>
        <p:spPr>
          <a:xfrm>
            <a:off x="440961" y="1219200"/>
            <a:ext cx="8229600" cy="2862322"/>
          </a:xfrm>
          <a:prstGeom prst="rect">
            <a:avLst/>
          </a:prstGeom>
          <a:solidFill>
            <a:schemeClr val="bg1">
              <a:alpha val="55000"/>
            </a:schemeClr>
          </a:solidFill>
        </p:spPr>
        <p:txBody>
          <a:bodyPr wrap="square">
            <a:spAutoFit/>
          </a:bodyPr>
          <a:lstStyle/>
          <a:p>
            <a:r>
              <a:rPr lang="en-US" b="1" dirty="0">
                <a:latin typeface="Bookman Old Style" panose="02050604050505020204" pitchFamily="18" charset="0"/>
              </a:rPr>
              <a:t>Purpose:</a:t>
            </a:r>
            <a:br>
              <a:rPr lang="en-US" b="1" dirty="0">
                <a:latin typeface="Bookman Old Style" panose="02050604050505020204" pitchFamily="18" charset="0"/>
              </a:rPr>
            </a:br>
            <a:r>
              <a:rPr lang="en-US" b="1" dirty="0">
                <a:latin typeface="Bookman Old Style" panose="02050604050505020204" pitchFamily="18" charset="0"/>
              </a:rPr>
              <a:t> </a:t>
            </a:r>
          </a:p>
          <a:p>
            <a:pPr marL="285750" indent="-285750">
              <a:buFont typeface="Arial" panose="020B0604020202020204" pitchFamily="34" charset="0"/>
              <a:buChar char="•"/>
            </a:pPr>
            <a:r>
              <a:rPr lang="en-US" dirty="0">
                <a:latin typeface="Bookman Old Style" panose="02050604050505020204" pitchFamily="18" charset="0"/>
              </a:rPr>
              <a:t>“Change forest conditions from evenly-spaced white pine dominated plantations to more diverse mixed species stands that are ecologically suited to the site” </a:t>
            </a:r>
            <a:br>
              <a:rPr lang="en-US" dirty="0">
                <a:latin typeface="Bookman Old Style" panose="02050604050505020204" pitchFamily="18" charset="0"/>
              </a:rPr>
            </a:br>
            <a:endParaRPr lang="en-US" dirty="0">
              <a:latin typeface="Bookman Old Style" panose="02050604050505020204" pitchFamily="18" charset="0"/>
            </a:endParaRPr>
          </a:p>
          <a:p>
            <a:pPr marL="285750" indent="-285750">
              <a:buFont typeface="Arial" panose="020B0604020202020204" pitchFamily="34" charset="0"/>
              <a:buChar char="•"/>
            </a:pPr>
            <a:r>
              <a:rPr lang="en-US" dirty="0">
                <a:latin typeface="Bookman Old Style" panose="02050604050505020204" pitchFamily="18" charset="0"/>
              </a:rPr>
              <a:t>Improve ecosystem health</a:t>
            </a:r>
            <a:br>
              <a:rPr lang="en-US" dirty="0">
                <a:latin typeface="Bookman Old Style" panose="02050604050505020204" pitchFamily="18" charset="0"/>
              </a:rPr>
            </a:br>
            <a:r>
              <a:rPr lang="en-US" dirty="0">
                <a:latin typeface="Bookman Old Style" panose="02050604050505020204" pitchFamily="18" charset="0"/>
              </a:rPr>
              <a:t> </a:t>
            </a:r>
          </a:p>
          <a:p>
            <a:pPr marL="285750" indent="-285750">
              <a:buFont typeface="Arial" panose="020B0604020202020204" pitchFamily="34" charset="0"/>
              <a:buChar char="•"/>
            </a:pPr>
            <a:r>
              <a:rPr lang="en-US" dirty="0">
                <a:latin typeface="Bookman Old Style" panose="02050604050505020204" pitchFamily="18" charset="0"/>
              </a:rPr>
              <a:t>Increase diversity of </a:t>
            </a:r>
            <a:br>
              <a:rPr lang="en-US" dirty="0">
                <a:latin typeface="Bookman Old Style" panose="02050604050505020204" pitchFamily="18" charset="0"/>
              </a:rPr>
            </a:br>
            <a:r>
              <a:rPr lang="en-US" dirty="0">
                <a:latin typeface="Bookman Old Style" panose="02050604050505020204" pitchFamily="18" charset="0"/>
              </a:rPr>
              <a:t>habitat</a:t>
            </a:r>
            <a:endParaRPr lang="en-US" dirty="0"/>
          </a:p>
        </p:txBody>
      </p:sp>
      <p:sp>
        <p:nvSpPr>
          <p:cNvPr id="9" name="Rectangle 8">
            <a:extLst>
              <a:ext uri="{FF2B5EF4-FFF2-40B4-BE49-F238E27FC236}">
                <a16:creationId xmlns:a16="http://schemas.microsoft.com/office/drawing/2014/main" id="{BD1E2685-D938-1F4E-A856-3F44D0714243}"/>
              </a:ext>
            </a:extLst>
          </p:cNvPr>
          <p:cNvSpPr/>
          <p:nvPr/>
        </p:nvSpPr>
        <p:spPr>
          <a:xfrm>
            <a:off x="1219200" y="5540886"/>
            <a:ext cx="2657839" cy="738664"/>
          </a:xfrm>
          <a:prstGeom prst="rect">
            <a:avLst/>
          </a:prstGeom>
        </p:spPr>
        <p:txBody>
          <a:bodyPr wrap="square">
            <a:spAutoFit/>
          </a:bodyPr>
          <a:lstStyle/>
          <a:p>
            <a:r>
              <a:rPr lang="en-US" sz="1400" dirty="0">
                <a:latin typeface="Bookman Old Style" panose="02050604050505020204" pitchFamily="18" charset="0"/>
              </a:rPr>
              <a:t>Photo: A white pine plantation on Turkey Ridge Road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6200" y="2679412"/>
            <a:ext cx="4775200" cy="3581400"/>
          </a:xfrm>
          <a:ln>
            <a:solidFill>
              <a:schemeClr val="tx2"/>
            </a:solidFill>
          </a:ln>
        </p:spPr>
      </p:pic>
    </p:spTree>
    <p:extLst>
      <p:ext uri="{BB962C8B-B14F-4D97-AF65-F5344CB8AC3E}">
        <p14:creationId xmlns:p14="http://schemas.microsoft.com/office/powerpoint/2010/main" val="432451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l"/>
            <a:r>
              <a:rPr lang="en-US" sz="3200" dirty="0">
                <a:latin typeface="Bookman Old Style" pitchFamily="18" charset="0"/>
              </a:rPr>
              <a:t>Scoping Notice: Overview</a:t>
            </a:r>
          </a:p>
        </p:txBody>
      </p:sp>
      <p:sp>
        <p:nvSpPr>
          <p:cNvPr id="3" name="Content Placeholder 2"/>
          <p:cNvSpPr>
            <a:spLocks noGrp="1"/>
          </p:cNvSpPr>
          <p:nvPr>
            <p:ph idx="1"/>
          </p:nvPr>
        </p:nvSpPr>
        <p:spPr>
          <a:xfrm>
            <a:off x="457201" y="1130508"/>
            <a:ext cx="3352800" cy="4051092"/>
          </a:xfrm>
          <a:solidFill>
            <a:schemeClr val="bg1">
              <a:alpha val="55000"/>
            </a:schemeClr>
          </a:solidFill>
        </p:spPr>
        <p:txBody>
          <a:bodyPr>
            <a:normAutofit/>
          </a:bodyPr>
          <a:lstStyle/>
          <a:p>
            <a:pPr marL="0" indent="0">
              <a:buNone/>
            </a:pPr>
            <a:r>
              <a:rPr lang="en-US" sz="1800" b="1" dirty="0">
                <a:latin typeface="Bookman Old Style" panose="02050604050505020204" pitchFamily="18" charset="0"/>
              </a:rPr>
              <a:t>Scope</a:t>
            </a:r>
            <a:br>
              <a:rPr lang="en-US" sz="1800" b="1" dirty="0">
                <a:latin typeface="Bookman Old Style" panose="02050604050505020204" pitchFamily="18" charset="0"/>
              </a:rPr>
            </a:br>
            <a:endParaRPr lang="en-US" sz="1800" b="1" dirty="0">
              <a:latin typeface="Bookman Old Style" panose="02050604050505020204" pitchFamily="18" charset="0"/>
            </a:endParaRPr>
          </a:p>
          <a:p>
            <a:r>
              <a:rPr lang="en-US" sz="1600" dirty="0">
                <a:latin typeface="Bookman Old Style" panose="02050604050505020204" pitchFamily="18" charset="0"/>
              </a:rPr>
              <a:t>2,148 acres total, 66 stands</a:t>
            </a:r>
          </a:p>
          <a:p>
            <a:pPr lvl="1"/>
            <a:r>
              <a:rPr lang="en-US" sz="1400" dirty="0">
                <a:latin typeface="Bookman Old Style" panose="02050604050505020204" pitchFamily="18" charset="0"/>
              </a:rPr>
              <a:t>1,467 acres: Even-age harvests of clear-cuts “with reserves”</a:t>
            </a:r>
          </a:p>
          <a:p>
            <a:pPr lvl="1"/>
            <a:r>
              <a:rPr lang="en-US" sz="1400" dirty="0">
                <a:latin typeface="Bookman Old Style" panose="02050604050505020204" pitchFamily="18" charset="0"/>
              </a:rPr>
              <a:t>661 acres: Uneven-age harvests of group selections and thinning</a:t>
            </a:r>
            <a:br>
              <a:rPr lang="en-US" sz="1400" dirty="0">
                <a:latin typeface="Bookman Old Style" panose="02050604050505020204" pitchFamily="18" charset="0"/>
              </a:rPr>
            </a:br>
            <a:endParaRPr lang="en-US" sz="1400" dirty="0">
              <a:latin typeface="Bookman Old Style" panose="02050604050505020204" pitchFamily="18" charset="0"/>
            </a:endParaRPr>
          </a:p>
          <a:p>
            <a:r>
              <a:rPr lang="en-US" sz="1600" dirty="0">
                <a:latin typeface="Bookman Old Style" panose="02050604050505020204" pitchFamily="18" charset="0"/>
              </a:rPr>
              <a:t>Forest Service roads</a:t>
            </a:r>
          </a:p>
          <a:p>
            <a:pPr lvl="1"/>
            <a:r>
              <a:rPr lang="en-US" sz="1400" dirty="0">
                <a:latin typeface="Bookman Old Style" panose="02050604050505020204" pitchFamily="18" charset="0"/>
              </a:rPr>
              <a:t>10 miles temporary roads</a:t>
            </a:r>
            <a:endParaRPr lang="en-US" sz="1400" b="1" dirty="0">
              <a:latin typeface="Bookman Old Style" panose="02050604050505020204" pitchFamily="18" charset="0"/>
            </a:endParaRPr>
          </a:p>
          <a:p>
            <a:pPr lvl="1"/>
            <a:r>
              <a:rPr lang="en-US" sz="1400" dirty="0">
                <a:latin typeface="Bookman Old Style" panose="02050604050505020204" pitchFamily="18" charset="0"/>
              </a:rPr>
              <a:t>Installation of aquatic organism passages proposed at 6 locations where roads cross streams</a:t>
            </a:r>
          </a:p>
        </p:txBody>
      </p:sp>
      <p:pic>
        <p:nvPicPr>
          <p:cNvPr id="4" name="Picture 3">
            <a:extLst>
              <a:ext uri="{FF2B5EF4-FFF2-40B4-BE49-F238E27FC236}">
                <a16:creationId xmlns:a16="http://schemas.microsoft.com/office/drawing/2014/main" id="{8A451DAC-192F-6641-AAD9-A0A9FB31D3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1245" y="1323667"/>
            <a:ext cx="4839110" cy="3629333"/>
          </a:xfrm>
          <a:prstGeom prst="rect">
            <a:avLst/>
          </a:prstGeom>
          <a:ln>
            <a:solidFill>
              <a:schemeClr val="tx2"/>
            </a:solidFill>
          </a:ln>
        </p:spPr>
      </p:pic>
      <p:sp>
        <p:nvSpPr>
          <p:cNvPr id="5" name="Content Placeholder 2">
            <a:extLst>
              <a:ext uri="{FF2B5EF4-FFF2-40B4-BE49-F238E27FC236}">
                <a16:creationId xmlns:a16="http://schemas.microsoft.com/office/drawing/2014/main" id="{8FBBF17A-22B3-8647-83FB-2E136549B326}"/>
              </a:ext>
            </a:extLst>
          </p:cNvPr>
          <p:cNvSpPr txBox="1">
            <a:spLocks/>
          </p:cNvSpPr>
          <p:nvPr/>
        </p:nvSpPr>
        <p:spPr>
          <a:xfrm>
            <a:off x="457200" y="5181600"/>
            <a:ext cx="8363155" cy="1371600"/>
          </a:xfrm>
          <a:prstGeom prst="rect">
            <a:avLst/>
          </a:prstGeom>
          <a:solidFill>
            <a:schemeClr val="bg1">
              <a:alpha val="55000"/>
            </a:schemeClr>
          </a:solidFill>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latin typeface="Bookman Old Style" panose="02050604050505020204" pitchFamily="18" charset="0"/>
              </a:rPr>
              <a:t>Follow-up treatments including herbicide, prescribed burning, mastication, and/or planting</a:t>
            </a:r>
            <a:br>
              <a:rPr lang="en-US" sz="1600" dirty="0">
                <a:latin typeface="Bookman Old Style" panose="02050604050505020204" pitchFamily="18" charset="0"/>
              </a:rPr>
            </a:br>
            <a:endParaRPr lang="en-US" sz="1600" dirty="0">
              <a:latin typeface="Bookman Old Style" panose="02050604050505020204" pitchFamily="18" charset="0"/>
            </a:endParaRPr>
          </a:p>
          <a:p>
            <a:r>
              <a:rPr lang="en-US" sz="1600" dirty="0">
                <a:latin typeface="Bookman Old Style" panose="02050604050505020204" pitchFamily="18" charset="0"/>
              </a:rPr>
              <a:t>Regeneration:  Planting shortleaf, pitch and/or table mtn. pine on 12 x 12 spacing, and hardwood stump sprouts</a:t>
            </a:r>
          </a:p>
        </p:txBody>
      </p:sp>
    </p:spTree>
    <p:extLst>
      <p:ext uri="{BB962C8B-B14F-4D97-AF65-F5344CB8AC3E}">
        <p14:creationId xmlns:p14="http://schemas.microsoft.com/office/powerpoint/2010/main" val="80634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2AE2B-9881-9144-A2B8-CFB748C04D10}"/>
              </a:ext>
            </a:extLst>
          </p:cNvPr>
          <p:cNvSpPr>
            <a:spLocks noGrp="1"/>
          </p:cNvSpPr>
          <p:nvPr>
            <p:ph type="title"/>
          </p:nvPr>
        </p:nvSpPr>
        <p:spPr>
          <a:xfrm>
            <a:off x="381000" y="2590800"/>
            <a:ext cx="8229600" cy="1143000"/>
          </a:xfrm>
        </p:spPr>
        <p:txBody>
          <a:bodyPr/>
          <a:lstStyle/>
          <a:p>
            <a:r>
              <a:rPr lang="en-US" b="1" dirty="0">
                <a:latin typeface="Bookman Old Style" panose="02050604050505020204" pitchFamily="18" charset="0"/>
              </a:rPr>
              <a:t>Why are we concerned?</a:t>
            </a:r>
          </a:p>
        </p:txBody>
      </p:sp>
    </p:spTree>
    <p:extLst>
      <p:ext uri="{BB962C8B-B14F-4D97-AF65-F5344CB8AC3E}">
        <p14:creationId xmlns:p14="http://schemas.microsoft.com/office/powerpoint/2010/main" val="1584808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pPr algn="l"/>
            <a:r>
              <a:rPr lang="en-US" sz="2000" dirty="0">
                <a:latin typeface="Bookman Old Style" pitchFamily="18" charset="0"/>
              </a:rPr>
              <a:t>“If logging looks bad, it is bad. If a forest appears to be mismanaged, it is mismanaged.”</a:t>
            </a:r>
            <a:br>
              <a:rPr lang="en-US" sz="2000" dirty="0">
                <a:latin typeface="Bookman Old Style" pitchFamily="18" charset="0"/>
              </a:rPr>
            </a:br>
            <a:r>
              <a:rPr lang="en-US" sz="2000" dirty="0">
                <a:latin typeface="Bookman Old Style" pitchFamily="18" charset="0"/>
              </a:rPr>
              <a:t>- </a:t>
            </a:r>
            <a:r>
              <a:rPr lang="en-US" sz="2000" i="1" dirty="0">
                <a:latin typeface="Bookman Old Style" pitchFamily="18" charset="0"/>
              </a:rPr>
              <a:t>Gordon Robinson, Forester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950" y="1600200"/>
            <a:ext cx="6896100" cy="4597400"/>
          </a:xfrm>
          <a:prstGeom prst="rect">
            <a:avLst/>
          </a:prstGeom>
          <a:ln>
            <a:solidFill>
              <a:schemeClr val="tx2"/>
            </a:solidFill>
          </a:ln>
        </p:spPr>
      </p:pic>
      <p:sp>
        <p:nvSpPr>
          <p:cNvPr id="4" name="Title 1">
            <a:extLst>
              <a:ext uri="{FF2B5EF4-FFF2-40B4-BE49-F238E27FC236}">
                <a16:creationId xmlns:a16="http://schemas.microsoft.com/office/drawing/2014/main" id="{AF7DB346-99D5-DF47-BE41-EE15CEF08EBC}"/>
              </a:ext>
            </a:extLst>
          </p:cNvPr>
          <p:cNvSpPr txBox="1">
            <a:spLocks/>
          </p:cNvSpPr>
          <p:nvPr/>
        </p:nvSpPr>
        <p:spPr>
          <a:xfrm>
            <a:off x="1712626" y="6273800"/>
            <a:ext cx="5718748" cy="436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latin typeface="Bookman Old Style" pitchFamily="18" charset="0"/>
              </a:rPr>
              <a:t>Loblolly Pine removal on Turkey Ridge Rd.</a:t>
            </a:r>
          </a:p>
        </p:txBody>
      </p:sp>
    </p:spTree>
    <p:extLst>
      <p:ext uri="{BB962C8B-B14F-4D97-AF65-F5344CB8AC3E}">
        <p14:creationId xmlns:p14="http://schemas.microsoft.com/office/powerpoint/2010/main" val="2075630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42900"/>
            <a:ext cx="3200400" cy="1173162"/>
          </a:xfrm>
        </p:spPr>
        <p:txBody>
          <a:bodyPr>
            <a:normAutofit/>
          </a:bodyPr>
          <a:lstStyle/>
          <a:p>
            <a:pPr algn="l"/>
            <a:r>
              <a:rPr lang="en-US" sz="2800" dirty="0">
                <a:latin typeface="Bookman Old Style" pitchFamily="18" charset="0"/>
              </a:rPr>
              <a:t>More Turkey Ridge Road</a:t>
            </a:r>
          </a:p>
        </p:txBody>
      </p:sp>
      <p:sp>
        <p:nvSpPr>
          <p:cNvPr id="3" name="Content Placeholder 2"/>
          <p:cNvSpPr>
            <a:spLocks noGrp="1"/>
          </p:cNvSpPr>
          <p:nvPr>
            <p:ph idx="1"/>
          </p:nvPr>
        </p:nvSpPr>
        <p:spPr>
          <a:xfrm>
            <a:off x="6011055" y="6248400"/>
            <a:ext cx="3048001" cy="457200"/>
          </a:xfrm>
        </p:spPr>
        <p:txBody>
          <a:bodyPr>
            <a:normAutofit/>
          </a:bodyPr>
          <a:lstStyle/>
          <a:p>
            <a:pPr marL="0" indent="0">
              <a:buNone/>
            </a:pPr>
            <a:r>
              <a:rPr lang="en-US" sz="1600" dirty="0">
                <a:latin typeface="Bookman Old Style" pitchFamily="18" charset="0"/>
              </a:rPr>
              <a:t>Photos c/o Amanda Gladys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7150" y="342900"/>
            <a:ext cx="5200650" cy="3467100"/>
          </a:xfrm>
          <a:prstGeom prst="rect">
            <a:avLst/>
          </a:prstGeom>
          <a:ln>
            <a:solidFill>
              <a:schemeClr val="tx2"/>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505200"/>
            <a:ext cx="4800600" cy="3200400"/>
          </a:xfrm>
          <a:prstGeom prst="rect">
            <a:avLst/>
          </a:prstGeom>
          <a:ln>
            <a:solidFill>
              <a:schemeClr val="tx2"/>
            </a:solidFill>
          </a:ln>
        </p:spPr>
      </p:pic>
    </p:spTree>
    <p:extLst>
      <p:ext uri="{BB962C8B-B14F-4D97-AF65-F5344CB8AC3E}">
        <p14:creationId xmlns:p14="http://schemas.microsoft.com/office/powerpoint/2010/main" val="943939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pPr algn="l"/>
            <a:r>
              <a:rPr lang="en-US" sz="2800" dirty="0">
                <a:latin typeface="Bookman Old Style" pitchFamily="18" charset="0"/>
              </a:rPr>
              <a:t>Erosion &amp; Sedimentation Issues</a:t>
            </a:r>
            <a:br>
              <a:rPr lang="en-US" sz="2800" dirty="0">
                <a:latin typeface="Bookman Old Style" pitchFamily="18" charset="0"/>
              </a:rPr>
            </a:br>
            <a:r>
              <a:rPr lang="en-US" sz="2800" dirty="0">
                <a:latin typeface="Bookman Old Style" pitchFamily="18" charset="0"/>
              </a:rPr>
              <a:t>Charlie Cobb Road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914400"/>
            <a:ext cx="4230886" cy="5641182"/>
          </a:xfrm>
          <a:ln>
            <a:solidFill>
              <a:schemeClr val="tx2"/>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1" y="1371600"/>
            <a:ext cx="3887644" cy="5181600"/>
          </a:xfrm>
          <a:prstGeom prst="rect">
            <a:avLst/>
          </a:prstGeom>
          <a:ln>
            <a:solidFill>
              <a:schemeClr val="tx2"/>
            </a:solidFill>
          </a:ln>
        </p:spPr>
      </p:pic>
    </p:spTree>
    <p:extLst>
      <p:ext uri="{BB962C8B-B14F-4D97-AF65-F5344CB8AC3E}">
        <p14:creationId xmlns:p14="http://schemas.microsoft.com/office/powerpoint/2010/main" val="1186268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l"/>
            <a:r>
              <a:rPr lang="en-US" sz="2800" dirty="0">
                <a:latin typeface="Bookman Old Style" pitchFamily="18" charset="0"/>
              </a:rPr>
              <a:t>Charlie Cobb Road</a:t>
            </a:r>
          </a:p>
        </p:txBody>
      </p:sp>
      <p:sp>
        <p:nvSpPr>
          <p:cNvPr id="3" name="Content Placeholder 2"/>
          <p:cNvSpPr>
            <a:spLocks noGrp="1"/>
          </p:cNvSpPr>
          <p:nvPr>
            <p:ph idx="1"/>
          </p:nvPr>
        </p:nvSpPr>
        <p:spPr>
          <a:xfrm>
            <a:off x="381000" y="6108542"/>
            <a:ext cx="3163529" cy="457200"/>
          </a:xfrm>
        </p:spPr>
        <p:txBody>
          <a:bodyPr>
            <a:normAutofit/>
          </a:bodyPr>
          <a:lstStyle/>
          <a:p>
            <a:pPr marL="0" indent="0">
              <a:buNone/>
            </a:pPr>
            <a:r>
              <a:rPr lang="en-US" sz="1600" dirty="0">
                <a:latin typeface="Bookman Old Style" pitchFamily="18" charset="0"/>
              </a:rPr>
              <a:t>Photos c/o Chanda Morrison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459012"/>
            <a:ext cx="4368650" cy="3275522"/>
          </a:xfrm>
          <a:prstGeom prst="rect">
            <a:avLst/>
          </a:prstGeom>
          <a:ln>
            <a:solidFill>
              <a:schemeClr val="tx2"/>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1302" y="1441523"/>
            <a:ext cx="3829050" cy="5105400"/>
          </a:xfrm>
          <a:prstGeom prst="rect">
            <a:avLst/>
          </a:prstGeom>
          <a:ln>
            <a:solidFill>
              <a:schemeClr val="tx2"/>
            </a:solidFill>
          </a:ln>
        </p:spPr>
      </p:pic>
    </p:spTree>
    <p:extLst>
      <p:ext uri="{BB962C8B-B14F-4D97-AF65-F5344CB8AC3E}">
        <p14:creationId xmlns:p14="http://schemas.microsoft.com/office/powerpoint/2010/main" val="779266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1331</TotalTime>
  <Words>369</Words>
  <Application>Microsoft Macintosh PowerPoint</Application>
  <PresentationFormat>On-screen Show (4:3)</PresentationFormat>
  <Paragraphs>69</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Adobe Garamond Pro</vt:lpstr>
      <vt:lpstr>Arial</vt:lpstr>
      <vt:lpstr>Bookman Old Style</vt:lpstr>
      <vt:lpstr>Calibri</vt:lpstr>
      <vt:lpstr>Symbol</vt:lpstr>
      <vt:lpstr>Office Theme</vt:lpstr>
      <vt:lpstr>White Pine  Scoping Notice Public Meeting</vt:lpstr>
      <vt:lpstr>Chattooga Conservancy</vt:lpstr>
      <vt:lpstr>PowerPoint Presentation</vt:lpstr>
      <vt:lpstr>Scoping Notice: Overview</vt:lpstr>
      <vt:lpstr>Why are we concerned?</vt:lpstr>
      <vt:lpstr>“If logging looks bad, it is bad. If a forest appears to be mismanaged, it is mismanaged.” - Gordon Robinson, Forester</vt:lpstr>
      <vt:lpstr>More Turkey Ridge Road</vt:lpstr>
      <vt:lpstr>Erosion &amp; Sedimentation Issues Charlie Cobb Road</vt:lpstr>
      <vt:lpstr>Charlie Cobb Road</vt:lpstr>
      <vt:lpstr>Use of Outdated Science  Recent studies conducted by scientists at the Forest Service’s Pacific Northwest Research Station suggest that the best way to manage pine plantations is to use thinning harvests, and/or benign neglect.   </vt:lpstr>
      <vt:lpstr>Chattooga Watershed:   Biological Diversity Hotspot</vt:lpstr>
      <vt:lpstr>Chattooga Conservation Plan</vt:lpstr>
      <vt:lpstr>PowerPoint Presentation</vt:lpstr>
      <vt:lpstr>PowerPoint Presentation</vt:lpstr>
      <vt:lpstr>Sumter Forest Plan Guidelines</vt:lpstr>
      <vt:lpstr>Interactive Map</vt:lpstr>
      <vt:lpstr>Our Recommendations</vt:lpstr>
      <vt:lpstr>How to Get Involved</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Pine Scoping Notice Public Meeting</dc:title>
  <dc:creator>ArcGIS</dc:creator>
  <cp:lastModifiedBy>Emily Anderson</cp:lastModifiedBy>
  <cp:revision>41</cp:revision>
  <dcterms:created xsi:type="dcterms:W3CDTF">2019-05-01T15:09:35Z</dcterms:created>
  <dcterms:modified xsi:type="dcterms:W3CDTF">2019-05-03T19:39:50Z</dcterms:modified>
</cp:coreProperties>
</file>